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97" r:id="rId2"/>
    <p:sldId id="452" r:id="rId3"/>
    <p:sldId id="453" r:id="rId4"/>
    <p:sldId id="454" r:id="rId5"/>
    <p:sldId id="455" r:id="rId6"/>
    <p:sldId id="544" r:id="rId7"/>
    <p:sldId id="456" r:id="rId8"/>
    <p:sldId id="457" r:id="rId9"/>
    <p:sldId id="833" r:id="rId10"/>
    <p:sldId id="545" r:id="rId11"/>
    <p:sldId id="546" r:id="rId12"/>
    <p:sldId id="536" r:id="rId13"/>
    <p:sldId id="537" r:id="rId14"/>
    <p:sldId id="538" r:id="rId15"/>
    <p:sldId id="539" r:id="rId16"/>
    <p:sldId id="540" r:id="rId17"/>
    <p:sldId id="541" r:id="rId18"/>
    <p:sldId id="542" r:id="rId19"/>
    <p:sldId id="834" r:id="rId20"/>
    <p:sldId id="299" r:id="rId21"/>
    <p:sldId id="310" r:id="rId22"/>
    <p:sldId id="311" r:id="rId23"/>
    <p:sldId id="300" r:id="rId24"/>
    <p:sldId id="308" r:id="rId25"/>
    <p:sldId id="309" r:id="rId26"/>
    <p:sldId id="835" r:id="rId2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4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60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5/5/23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5/5/23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90D8A1E-EA8F-46C1-B891-AE0C00D9C314}" type="datetime1">
              <a:rPr lang="en-US" smtClean="0"/>
              <a:t>5/5/23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4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5/5/23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5/5/23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5/5/23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5/5/23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5/5/23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5/5/23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5/5/23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eloehr.com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google.com/maps/place/Cleveland,+OH/@41.4951143,-81.8462865,11z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googleapis.com/maps/api/staticmap?center=cleveland,+oh&amp;zoom=10&amp;size=640x640&amp;scale=2&amp;maptype=terrain&amp;key=AIzaSyCg5BhicmNdpk2Hg1dr0m-H3XPWjd0BtfU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maps.googleapis.com/maps/api/geocode/json?address=cleveland&amp;sensor=false&amp;key=AIzaSyCg5BhicmNdpk2Hg1dr0m-H3XPWjd0BtfU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NLP &amp; GPT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5/5/23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Vector/Pattern/DNN – Generative [GPT]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0038" y="1727072"/>
            <a:ext cx="8657747" cy="643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Vectors exist for the terms – vector for Lebron James, has commonalities with basketball, celebrity, &amp; male in many dimensions simultaneously.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026" name="Picture 2" descr="Understanding Multi-Dimensionality in Vector Space Modeling | Pythonic  Excursions">
            <a:extLst>
              <a:ext uri="{FF2B5EF4-FFF2-40B4-BE49-F238E27FC236}">
                <a16:creationId xmlns:a16="http://schemas.microsoft.com/office/drawing/2014/main" id="{A7B31B90-01B1-B17D-FC3D-C8BEF0B0C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18" y="2443755"/>
            <a:ext cx="5395403" cy="36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43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[GPT]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0038" y="1202816"/>
            <a:ext cx="8657747" cy="643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The model uses the word embeddings, recurrent neural networks and language transformers to recognize words and phrase concepts that are then used for text generation.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026" name="Picture 2" descr="Understanding Multi-Dimensionality in Vector Space Modeling | Pythonic  Excursions">
            <a:extLst>
              <a:ext uri="{FF2B5EF4-FFF2-40B4-BE49-F238E27FC236}">
                <a16:creationId xmlns:a16="http://schemas.microsoft.com/office/drawing/2014/main" id="{A7B31B90-01B1-B17D-FC3D-C8BEF0B0C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8" y="2432217"/>
            <a:ext cx="4528002" cy="303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8B904-3167-0494-9A5A-EC83182775B3}"/>
              </a:ext>
            </a:extLst>
          </p:cNvPr>
          <p:cNvSpPr txBox="1"/>
          <p:nvPr/>
        </p:nvSpPr>
        <p:spPr>
          <a:xfrm>
            <a:off x="4572000" y="1920230"/>
            <a:ext cx="4409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User: </a:t>
            </a:r>
            <a:r>
              <a:rPr lang="en-US" dirty="0"/>
              <a:t>Tell me about the oil industry.</a:t>
            </a:r>
          </a:p>
          <a:p>
            <a:r>
              <a:rPr lang="en-US" b="1" dirty="0"/>
              <a:t>Word Embedding: </a:t>
            </a:r>
            <a:r>
              <a:rPr lang="en-US" dirty="0"/>
              <a:t>inquiry, personalization, oil, industry, business…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BC86B-209E-5C9D-2392-5DA9535F9CE7}"/>
              </a:ext>
            </a:extLst>
          </p:cNvPr>
          <p:cNvSpPr txBox="1"/>
          <p:nvPr/>
        </p:nvSpPr>
        <p:spPr>
          <a:xfrm>
            <a:off x="4572000" y="2843560"/>
            <a:ext cx="440992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Response Construction:</a:t>
            </a:r>
          </a:p>
          <a:p>
            <a:r>
              <a:rPr lang="en-US" sz="1600" dirty="0"/>
              <a:t>+”sure”, [pattern to respond to inquiry]</a:t>
            </a:r>
          </a:p>
          <a:p>
            <a:r>
              <a:rPr lang="en-US" sz="1600" dirty="0"/>
              <a:t>+Add vector “sure” and generate next phrase: “here are some industry topics for you” [pattern to respond to inquiry, sure &amp; personalization]</a:t>
            </a:r>
          </a:p>
          <a:p>
            <a:r>
              <a:rPr lang="en-US" sz="1600" dirty="0"/>
              <a:t>+Add vector “industry topics” and generate next phrase “The Gulf states…”</a:t>
            </a:r>
          </a:p>
          <a:p>
            <a:r>
              <a:rPr lang="en-US" sz="1600" dirty="0"/>
              <a:t>+Add Gulf states vector “produce petroleum”</a:t>
            </a:r>
          </a:p>
          <a:p>
            <a:r>
              <a:rPr lang="en-US" sz="1600" dirty="0"/>
              <a:t>+Add produce petroleum vector and generate next phrase “in barrels”.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6A45C-AC84-FDF9-B2C8-336E393BA5A8}"/>
              </a:ext>
            </a:extLst>
          </p:cNvPr>
          <p:cNvSpPr txBox="1"/>
          <p:nvPr/>
        </p:nvSpPr>
        <p:spPr>
          <a:xfrm>
            <a:off x="167507" y="5764169"/>
            <a:ext cx="8922807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Response to User: Sure Here are some industry topics.  The Gulf states produce petroleum in barrels…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03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9DC87-CCCE-4EA8-9710-E2F0D965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5/5/23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C1FF90-D23B-4C62-8146-7DE37DF2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NLP/TM Challenges - Disambiguation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FD6CC-0906-46DF-AEE5-B29BF30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FC5AB-3AEE-408C-B853-A913517B4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D6A58-3A20-4488-97B4-63362CB05E1F}"/>
              </a:ext>
            </a:extLst>
          </p:cNvPr>
          <p:cNvSpPr txBox="1"/>
          <p:nvPr/>
        </p:nvSpPr>
        <p:spPr>
          <a:xfrm>
            <a:off x="186064" y="2514607"/>
            <a:ext cx="4286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</a:t>
            </a: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her to eat.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belonging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created the (clay?) duck and gave it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Duck!!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FAD3F-1565-49B4-9CC7-C9EDCC8FF06A}"/>
              </a:ext>
            </a:extLst>
          </p:cNvPr>
          <p:cNvSpPr/>
          <p:nvPr/>
        </p:nvSpPr>
        <p:spPr>
          <a:xfrm>
            <a:off x="186064" y="1505484"/>
            <a:ext cx="4422153" cy="59491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 made her duck.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FF29A7-B7FF-43E4-9ED4-98CDDA6AB3BD}"/>
              </a:ext>
            </a:extLst>
          </p:cNvPr>
          <p:cNvSpPr/>
          <p:nvPr/>
        </p:nvSpPr>
        <p:spPr>
          <a:xfrm>
            <a:off x="186064" y="1643197"/>
            <a:ext cx="4422153" cy="36983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2" descr="Yellow Duck Toy on White Surface">
            <a:extLst>
              <a:ext uri="{FF2B5EF4-FFF2-40B4-BE49-F238E27FC236}">
                <a16:creationId xmlns:a16="http://schemas.microsoft.com/office/drawing/2014/main" id="{0C9F7E69-CFDE-4838-88A3-6F5639761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8" t="20000" r="12544" b="15823"/>
          <a:stretch/>
        </p:blipFill>
        <p:spPr bwMode="auto">
          <a:xfrm>
            <a:off x="5093020" y="1610645"/>
            <a:ext cx="1327033" cy="14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dodgeball">
            <a:extLst>
              <a:ext uri="{FF2B5EF4-FFF2-40B4-BE49-F238E27FC236}">
                <a16:creationId xmlns:a16="http://schemas.microsoft.com/office/drawing/2014/main" id="{B6196748-F4B0-4CEC-9AAB-9CCA77C6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592" y="1505484"/>
            <a:ext cx="1240823" cy="16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eking duck">
            <a:extLst>
              <a:ext uri="{FF2B5EF4-FFF2-40B4-BE49-F238E27FC236}">
                <a16:creationId xmlns:a16="http://schemas.microsoft.com/office/drawing/2014/main" id="{888D3EF9-BDF1-40C8-A805-22F3311C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20" y="3804312"/>
            <a:ext cx="1768884" cy="14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duck sculpture">
            <a:extLst>
              <a:ext uri="{FF2B5EF4-FFF2-40B4-BE49-F238E27FC236}">
                <a16:creationId xmlns:a16="http://schemas.microsoft.com/office/drawing/2014/main" id="{E976162B-8028-4BBA-8C3B-A3C1898B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66" y="3730263"/>
            <a:ext cx="1591652" cy="15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669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B1B16-1E15-4A2F-9097-8ABAE2E6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5/5/23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9429D-103E-487B-AEEB-01ACACEA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is hard!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3C1E-2419-4630-8ACE-CBE3147D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6D986-D281-46A7-AA14-248283EF4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568D0-5777-4C99-B8ED-82D01D1F4EDB}"/>
              </a:ext>
            </a:extLst>
          </p:cNvPr>
          <p:cNvSpPr txBox="1"/>
          <p:nvPr/>
        </p:nvSpPr>
        <p:spPr>
          <a:xfrm>
            <a:off x="242865" y="2586956"/>
            <a:ext cx="379249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Compound words (tokenization) change meaning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Sarcasm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Cultural differences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0AE80-93E7-434B-AB2E-E33E298931BB}"/>
              </a:ext>
            </a:extLst>
          </p:cNvPr>
          <p:cNvSpPr/>
          <p:nvPr/>
        </p:nvSpPr>
        <p:spPr>
          <a:xfrm>
            <a:off x="15890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Other Challenges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59FFF7-BE67-4926-8065-F3F456A7E52B}"/>
              </a:ext>
            </a:extLst>
          </p:cNvPr>
          <p:cNvSpPr/>
          <p:nvPr/>
        </p:nvSpPr>
        <p:spPr>
          <a:xfrm>
            <a:off x="15890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55379-12BF-499E-98E0-E24F8D16EAC9}"/>
              </a:ext>
            </a:extLst>
          </p:cNvPr>
          <p:cNvSpPr txBox="1"/>
          <p:nvPr/>
        </p:nvSpPr>
        <p:spPr>
          <a:xfrm>
            <a:off x="4806815" y="2771623"/>
            <a:ext cx="37924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“Bad” vs “not bad”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 like it…NOT!”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“It’s </a:t>
            </a:r>
            <a:r>
              <a:rPr lang="en-US" sz="200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wicked</a:t>
            </a: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good” (in Boston)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EE84CE-F01E-4DDF-9067-55D7767D2964}"/>
              </a:ext>
            </a:extLst>
          </p:cNvPr>
          <p:cNvSpPr/>
          <p:nvPr/>
        </p:nvSpPr>
        <p:spPr>
          <a:xfrm>
            <a:off x="472285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41541-0364-4860-AFD6-319A877F6390}"/>
              </a:ext>
            </a:extLst>
          </p:cNvPr>
          <p:cNvSpPr/>
          <p:nvPr/>
        </p:nvSpPr>
        <p:spPr>
          <a:xfrm>
            <a:off x="472285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65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F9BC8-272E-4B8B-B7E2-49720FE9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5/5/23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78F23B-AA07-41FF-A1B1-B01981E6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Channel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89B7-B461-4F32-8502-CF8E48F4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27B1E-3ADA-4CE6-8C22-B17295205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90D36B-B2CC-4A95-9B3D-9E35604673B9}"/>
              </a:ext>
            </a:extLst>
          </p:cNvPr>
          <p:cNvSpPr/>
          <p:nvPr/>
        </p:nvSpPr>
        <p:spPr>
          <a:xfrm>
            <a:off x="240631" y="5922134"/>
            <a:ext cx="8725774" cy="262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Expression is context specific making analysis challenging.</a:t>
            </a:r>
          </a:p>
        </p:txBody>
      </p:sp>
      <p:pic>
        <p:nvPicPr>
          <p:cNvPr id="7" name="Picture 2" descr="https://www.wipo.int/export/sites/www/patents/images/rocking_bathtub_850.jpg">
            <a:extLst>
              <a:ext uri="{FF2B5EF4-FFF2-40B4-BE49-F238E27FC236}">
                <a16:creationId xmlns:a16="http://schemas.microsoft.com/office/drawing/2014/main" id="{F0173EB9-0D86-4217-86D9-A51E220F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" y="2487219"/>
            <a:ext cx="2468974" cy="14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2C5CD-17A9-4326-BA8B-BAE6E502086E}"/>
              </a:ext>
            </a:extLst>
          </p:cNvPr>
          <p:cNvSpPr txBox="1"/>
          <p:nvPr/>
        </p:nvSpPr>
        <p:spPr>
          <a:xfrm>
            <a:off x="366541" y="4751874"/>
            <a:ext cx="203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Legal documents are verbose &amp; technical.</a:t>
            </a:r>
          </a:p>
        </p:txBody>
      </p:sp>
      <p:pic>
        <p:nvPicPr>
          <p:cNvPr id="9" name="Picture 10" descr="Image result for twitch.com logo">
            <a:extLst>
              <a:ext uri="{FF2B5EF4-FFF2-40B4-BE49-F238E27FC236}">
                <a16:creationId xmlns:a16="http://schemas.microsoft.com/office/drawing/2014/main" id="{43D7D048-22E0-43DC-8CA5-42C97454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72" y="1412597"/>
            <a:ext cx="1380033" cy="3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kappa">
            <a:extLst>
              <a:ext uri="{FF2B5EF4-FFF2-40B4-BE49-F238E27FC236}">
                <a16:creationId xmlns:a16="http://schemas.microsoft.com/office/drawing/2014/main" id="{B982D9B6-F051-42CD-B410-DCAB1942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7" y="2440265"/>
            <a:ext cx="1554958" cy="15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436159-9A1E-4C45-978B-1BA11030818E}"/>
              </a:ext>
            </a:extLst>
          </p:cNvPr>
          <p:cNvSpPr/>
          <p:nvPr/>
        </p:nvSpPr>
        <p:spPr>
          <a:xfrm>
            <a:off x="6457950" y="4751874"/>
            <a:ext cx="22195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“kappa” indicates sarcasm, irony, </a:t>
            </a:r>
          </a:p>
          <a:p>
            <a:pPr algn="ctr"/>
            <a:r>
              <a:rPr lang="en-US" sz="1100" i="1" dirty="0"/>
              <a:t>or a joke among online gamers.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708D52-A106-49AF-905E-9F3D62EE4D69}"/>
              </a:ext>
            </a:extLst>
          </p:cNvPr>
          <p:cNvSpPr/>
          <p:nvPr/>
        </p:nvSpPr>
        <p:spPr>
          <a:xfrm>
            <a:off x="2917545" y="2986912"/>
            <a:ext cx="3371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🐝🔀🙏👁️👁️➡️🌎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DC389B-5AEF-45E9-B2DA-C370E0F0D569}"/>
              </a:ext>
            </a:extLst>
          </p:cNvPr>
          <p:cNvSpPr txBox="1"/>
          <p:nvPr/>
        </p:nvSpPr>
        <p:spPr>
          <a:xfrm>
            <a:off x="3581614" y="4751874"/>
            <a:ext cx="2178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“Be the change you want to see in the world.”</a:t>
            </a:r>
          </a:p>
        </p:txBody>
      </p:sp>
      <p:pic>
        <p:nvPicPr>
          <p:cNvPr id="14" name="Picture 16" descr="Image result for mobile clipart">
            <a:extLst>
              <a:ext uri="{FF2B5EF4-FFF2-40B4-BE49-F238E27FC236}">
                <a16:creationId xmlns:a16="http://schemas.microsoft.com/office/drawing/2014/main" id="{4494464F-76E9-4908-B45E-400323E9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30" y="1201686"/>
            <a:ext cx="773340" cy="7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Image result for legal clipart">
            <a:extLst>
              <a:ext uri="{FF2B5EF4-FFF2-40B4-BE49-F238E27FC236}">
                <a16:creationId xmlns:a16="http://schemas.microsoft.com/office/drawing/2014/main" id="{24446C60-4D3A-4B0C-A3C5-49ACEDD1A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80" y="1236838"/>
            <a:ext cx="703037" cy="7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9FAD5B-D9D8-486A-8737-842640D1AB22}"/>
              </a:ext>
            </a:extLst>
          </p:cNvPr>
          <p:cNvCxnSpPr>
            <a:cxnSpLocks/>
          </p:cNvCxnSpPr>
          <p:nvPr/>
        </p:nvCxnSpPr>
        <p:spPr>
          <a:xfrm>
            <a:off x="2917545" y="1993782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8F6D1-E09F-46A9-A416-710E53160151}"/>
              </a:ext>
            </a:extLst>
          </p:cNvPr>
          <p:cNvCxnSpPr>
            <a:cxnSpLocks/>
          </p:cNvCxnSpPr>
          <p:nvPr/>
        </p:nvCxnSpPr>
        <p:spPr>
          <a:xfrm>
            <a:off x="6304929" y="2091340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720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24CA7-FD15-4A51-BF6E-FBA9E02C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5/5/23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60B3A-CCF9-4011-8D82-A23660A4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Messenger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C5295-1931-4AAA-8673-6D2A8CBE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FCEBB-89DE-417B-9A16-015FF346D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2" descr="Image result for old person photo">
            <a:extLst>
              <a:ext uri="{FF2B5EF4-FFF2-40B4-BE49-F238E27FC236}">
                <a16:creationId xmlns:a16="http://schemas.microsoft.com/office/drawing/2014/main" id="{12A1631E-EAC5-4257-B710-ACBE0F7E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0" y="1544926"/>
            <a:ext cx="2129272" cy="14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784B46-62BB-49E7-B1FC-FFDFC2E1A1E5}"/>
              </a:ext>
            </a:extLst>
          </p:cNvPr>
          <p:cNvSpPr/>
          <p:nvPr/>
        </p:nvSpPr>
        <p:spPr>
          <a:xfrm>
            <a:off x="472750" y="3695646"/>
            <a:ext cx="2263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Boomers 1946-1964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/>
            <a:r>
              <a:rPr lang="en-US" sz="1200" dirty="0">
                <a:solidFill>
                  <a:srgbClr val="6A6A6A"/>
                </a:solidFill>
                <a:latin typeface="Lato"/>
              </a:rPr>
              <a:t>* </a:t>
            </a:r>
            <a:r>
              <a:rPr lang="en-US" sz="1200" u="sng" dirty="0">
                <a:solidFill>
                  <a:srgbClr val="6A6A6A"/>
                </a:solidFill>
                <a:latin typeface="Lato"/>
              </a:rPr>
              <a:t>Make a difference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Consensus/team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Experiment/try new things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“Imagine if…”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Save time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Features and benefits</a:t>
            </a:r>
            <a:endParaRPr lang="en-US" sz="1200" b="0" i="0" dirty="0">
              <a:solidFill>
                <a:srgbClr val="6A6A6A"/>
              </a:solidFill>
              <a:effectLst/>
              <a:latin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8E3BF-DA82-48D4-A885-9E0E9A5CCAB0}"/>
              </a:ext>
            </a:extLst>
          </p:cNvPr>
          <p:cNvSpPr/>
          <p:nvPr/>
        </p:nvSpPr>
        <p:spPr>
          <a:xfrm>
            <a:off x="3509654" y="3695646"/>
            <a:ext cx="1853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X 1965-1980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Best, finest, world-class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“You will benefit by…”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”This is in your best interest.”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BC35E5-5D96-4F77-9169-F94F38A2EB89}"/>
              </a:ext>
            </a:extLst>
          </p:cNvPr>
          <p:cNvSpPr/>
          <p:nvPr/>
        </p:nvSpPr>
        <p:spPr>
          <a:xfrm>
            <a:off x="6579730" y="3695646"/>
            <a:ext cx="1877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Y 1981-2000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Global citizen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Balance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Diversity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Community/connections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92660-F5DC-41D8-AACE-0388E5CA808D}"/>
              </a:ext>
            </a:extLst>
          </p:cNvPr>
          <p:cNvSpPr txBox="1"/>
          <p:nvPr/>
        </p:nvSpPr>
        <p:spPr>
          <a:xfrm>
            <a:off x="-43392" y="6598365"/>
            <a:ext cx="1933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https://www.anneloehr.com/</a:t>
            </a:r>
            <a:endParaRPr lang="en-US" sz="1000" dirty="0"/>
          </a:p>
        </p:txBody>
      </p:sp>
      <p:pic>
        <p:nvPicPr>
          <p:cNvPr id="11" name="Picture 4" descr="Image result for gen x">
            <a:extLst>
              <a:ext uri="{FF2B5EF4-FFF2-40B4-BE49-F238E27FC236}">
                <a16:creationId xmlns:a16="http://schemas.microsoft.com/office/drawing/2014/main" id="{72D1B764-10E5-4A80-94EE-3E182BC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40" y="1544926"/>
            <a:ext cx="2085777" cy="139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gen y photo">
            <a:extLst>
              <a:ext uri="{FF2B5EF4-FFF2-40B4-BE49-F238E27FC236}">
                <a16:creationId xmlns:a16="http://schemas.microsoft.com/office/drawing/2014/main" id="{640A746D-77F9-4A28-80D8-B7384F75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9" y="1736405"/>
            <a:ext cx="2344428" cy="10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6B698E-0511-419F-A514-5CADF337C5C9}"/>
              </a:ext>
            </a:extLst>
          </p:cNvPr>
          <p:cNvSpPr/>
          <p:nvPr/>
        </p:nvSpPr>
        <p:spPr>
          <a:xfrm>
            <a:off x="240631" y="5753850"/>
            <a:ext cx="8725774" cy="5555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148115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5/5/23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Hipster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“Thank you, next.”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“Woke”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“Cray”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“Gucci”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“Squad goal”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“Bible…”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“Adulting”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Turnt</a:t>
            </a:r>
            <a:r>
              <a:rPr lang="en-US" dirty="0"/>
              <a:t>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Hundo</a:t>
            </a:r>
            <a:r>
              <a:rPr lang="en-US" dirty="0"/>
              <a:t> P”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“Trill”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“TFW”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4035351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5/5/23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“Thank you, next.” </a:t>
            </a:r>
            <a:r>
              <a:rPr lang="en-US" dirty="0"/>
              <a:t>– moving on with positive connotation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“Woke” </a:t>
            </a:r>
            <a:r>
              <a:rPr lang="en-US" dirty="0"/>
              <a:t>- The more woke one is, the more sympathetic &amp; knowledgeable one is about a topic or type of person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“Cray” </a:t>
            </a:r>
            <a:r>
              <a:rPr lang="en-US" dirty="0"/>
              <a:t>- crazy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“Gucci” </a:t>
            </a:r>
            <a:r>
              <a:rPr lang="en-US" dirty="0"/>
              <a:t>– fine, good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“Squad goal” </a:t>
            </a:r>
            <a:r>
              <a:rPr lang="en-US" dirty="0"/>
              <a:t>– friend group behavior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“Bible…” </a:t>
            </a:r>
            <a:r>
              <a:rPr lang="en-US" dirty="0"/>
              <a:t>- what follows is TRUTH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“Adulting” </a:t>
            </a:r>
            <a:r>
              <a:rPr lang="en-US" dirty="0"/>
              <a:t>– activities associated with growing up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dirty="0" err="1">
                <a:solidFill>
                  <a:schemeClr val="accent1"/>
                </a:solidFill>
              </a:rPr>
              <a:t>Turnt</a:t>
            </a:r>
            <a:r>
              <a:rPr lang="en-US" dirty="0">
                <a:solidFill>
                  <a:schemeClr val="accent1"/>
                </a:solidFill>
              </a:rPr>
              <a:t>” </a:t>
            </a:r>
            <a:r>
              <a:rPr lang="en-US" dirty="0"/>
              <a:t>– “turned up” i.e. really excited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>
                <a:solidFill>
                  <a:schemeClr val="accent1"/>
                </a:solidFill>
              </a:rPr>
              <a:t>Hundo</a:t>
            </a:r>
            <a:r>
              <a:rPr lang="en-US" dirty="0">
                <a:solidFill>
                  <a:schemeClr val="accent1"/>
                </a:solidFill>
              </a:rPr>
              <a:t> P” </a:t>
            </a:r>
            <a:r>
              <a:rPr lang="en-US" dirty="0"/>
              <a:t>– agree “100%”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“Trill” </a:t>
            </a:r>
            <a:r>
              <a:rPr lang="en-US" dirty="0"/>
              <a:t>– True &amp; Real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“TFW” </a:t>
            </a:r>
            <a:r>
              <a:rPr lang="en-US" dirty="0"/>
              <a:t>– “That Feeling When” to describe an emotion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1656102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A9A5E-2396-4CE0-B35A-0C624C5B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5/5/23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AE4AE-6303-47F1-A81C-1B534E66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Audience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03535-2EC7-4A17-BF87-B2D98521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C350C-BFAC-4ED0-9705-CB3AE1EC2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410CF-D663-4D5F-AE12-1A19368D3724}"/>
              </a:ext>
            </a:extLst>
          </p:cNvPr>
          <p:cNvSpPr/>
          <p:nvPr/>
        </p:nvSpPr>
        <p:spPr>
          <a:xfrm>
            <a:off x="177257" y="5832601"/>
            <a:ext cx="8866982" cy="243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 we all context switch based on who were are speaking too.</a:t>
            </a:r>
          </a:p>
        </p:txBody>
      </p:sp>
      <p:pic>
        <p:nvPicPr>
          <p:cNvPr id="7" name="Picture 4" descr="Image result for speaking to parent">
            <a:extLst>
              <a:ext uri="{FF2B5EF4-FFF2-40B4-BE49-F238E27FC236}">
                <a16:creationId xmlns:a16="http://schemas.microsoft.com/office/drawing/2014/main" id="{67B464C1-7B4D-42D5-883E-2183F28E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7" y="2478112"/>
            <a:ext cx="2279605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637C3-FAB9-48C0-ABEB-56B8DE68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66" y="2478111"/>
            <a:ext cx="1766921" cy="1270595"/>
          </a:xfrm>
          <a:prstGeom prst="rect">
            <a:avLst/>
          </a:prstGeom>
        </p:spPr>
      </p:pic>
      <p:pic>
        <p:nvPicPr>
          <p:cNvPr id="9" name="Picture 8" descr="Image result for speaking to old parent">
            <a:extLst>
              <a:ext uri="{FF2B5EF4-FFF2-40B4-BE49-F238E27FC236}">
                <a16:creationId xmlns:a16="http://schemas.microsoft.com/office/drawing/2014/main" id="{E07500E2-706B-436E-95FA-FC82A29C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71" y="2460101"/>
            <a:ext cx="1949483" cy="12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speaking to old parent">
            <a:extLst>
              <a:ext uri="{FF2B5EF4-FFF2-40B4-BE49-F238E27FC236}">
                <a16:creationId xmlns:a16="http://schemas.microsoft.com/office/drawing/2014/main" id="{3E2389F4-E5AC-454B-A935-770BDDF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47" y="2478111"/>
            <a:ext cx="1727434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224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98522-77AC-DC61-4EFE-274AF73D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5/5/23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48E24-0259-DFC1-DD5C-AA1F22D0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than build GPTs w/R, let’s use </a:t>
            </a:r>
            <a:r>
              <a:rPr lang="en-US" dirty="0" err="1"/>
              <a:t>openAI’s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D039A-3E20-6DC4-4CB1-9C8519A3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5C5F-06AE-65B7-7965-6F8D91187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94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5/5/23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6" y="1294448"/>
            <a:ext cx="2553981" cy="3847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r="27306" b="44000"/>
          <a:stretch/>
        </p:blipFill>
        <p:spPr>
          <a:xfrm>
            <a:off x="5394961" y="4089072"/>
            <a:ext cx="3237278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4" r="32620" b="43555"/>
          <a:stretch/>
        </p:blipFill>
        <p:spPr>
          <a:xfrm>
            <a:off x="5394961" y="2621266"/>
            <a:ext cx="2930693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r="33140" b="44000"/>
          <a:stretch/>
        </p:blipFill>
        <p:spPr>
          <a:xfrm>
            <a:off x="5394961" y="1110606"/>
            <a:ext cx="2972594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5340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5/5/23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7900" y="2082060"/>
            <a:ext cx="4572000" cy="92333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“Application Program Interface”</a:t>
            </a:r>
          </a:p>
          <a:p>
            <a:r>
              <a:rPr lang="en-US" dirty="0"/>
              <a:t>Clearly defined methods of communication between various software components. </a:t>
            </a:r>
          </a:p>
        </p:txBody>
      </p:sp>
      <p:pic>
        <p:nvPicPr>
          <p:cNvPr id="801794" name="Picture 2" descr="Image result for what is an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325324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275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15688" y="1127080"/>
            <a:ext cx="8312624" cy="3131024"/>
          </a:xfrm>
        </p:spPr>
        <p:txBody>
          <a:bodyPr/>
          <a:lstStyle/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JSON- </a:t>
            </a:r>
            <a:r>
              <a:rPr lang="en-US" dirty="0" err="1"/>
              <a:t>Javascript</a:t>
            </a:r>
            <a:r>
              <a:rPr lang="en-US" dirty="0"/>
              <a:t> Object Notation</a:t>
            </a:r>
          </a:p>
          <a:p>
            <a:pPr lvl="1"/>
            <a:r>
              <a:rPr lang="en-US" dirty="0"/>
              <a:t>Similar to R but used to make interactive objects in web browsers.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04726" y="3879239"/>
            <a:ext cx="5734548" cy="2000251"/>
            <a:chOff x="1160584" y="3879239"/>
            <a:chExt cx="5734548" cy="2000251"/>
          </a:xfrm>
        </p:grpSpPr>
        <p:pic>
          <p:nvPicPr>
            <p:cNvPr id="6" name="Picture 2" descr="Image result for what is an ap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584" y="3879239"/>
              <a:ext cx="57150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1376147" y="4183434"/>
              <a:ext cx="1391859" cy="1391859"/>
            </a:xfrm>
            <a:prstGeom prst="ellipse">
              <a:avLst/>
            </a:prstGeom>
            <a:solidFill>
              <a:srgbClr val="24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02256" y="4694697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Ask a question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196407" y="4183433"/>
              <a:ext cx="1391859" cy="1391859"/>
            </a:xfrm>
            <a:prstGeom prst="ellipse">
              <a:avLst/>
            </a:prstGeom>
            <a:solidFill>
              <a:srgbClr val="807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23012" y="4492446"/>
              <a:ext cx="1772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Respond in XML or JSON</a:t>
              </a:r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BD3EC70D-7268-DE4F-9BA1-20B610AB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5/5/23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67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5/5/23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00" y="1945310"/>
            <a:ext cx="5715000" cy="2967380"/>
            <a:chOff x="1714500" y="1064690"/>
            <a:chExt cx="5715000" cy="2967380"/>
          </a:xfrm>
        </p:grpSpPr>
        <p:grpSp>
          <p:nvGrpSpPr>
            <p:cNvPr id="10" name="Group 9"/>
            <p:cNvGrpSpPr/>
            <p:nvPr/>
          </p:nvGrpSpPr>
          <p:grpSpPr>
            <a:xfrm>
              <a:off x="1714500" y="2031819"/>
              <a:ext cx="5715000" cy="2000251"/>
              <a:chOff x="1714500" y="3325324"/>
              <a:chExt cx="5715000" cy="20002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714500" y="3325324"/>
                <a:ext cx="5715000" cy="2000251"/>
                <a:chOff x="1714500" y="3325324"/>
                <a:chExt cx="5715000" cy="2000251"/>
              </a:xfrm>
            </p:grpSpPr>
            <p:pic>
              <p:nvPicPr>
                <p:cNvPr id="801794" name="Picture 2" descr="Image result for what is an ap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4500" y="3325324"/>
                  <a:ext cx="5715000" cy="2000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Oval 2"/>
                <p:cNvSpPr/>
                <p:nvPr/>
              </p:nvSpPr>
              <p:spPr>
                <a:xfrm>
                  <a:off x="1949115" y="3629519"/>
                  <a:ext cx="1391859" cy="1391859"/>
                </a:xfrm>
                <a:prstGeom prst="ellipse">
                  <a:avLst/>
                </a:prstGeom>
                <a:solidFill>
                  <a:srgbClr val="24A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5759115" y="3612918"/>
                  <a:ext cx="1391859" cy="1391859"/>
                </a:xfrm>
                <a:prstGeom prst="ellipse">
                  <a:avLst/>
                </a:prstGeom>
                <a:solidFill>
                  <a:srgbClr val="8071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" name="Picture 2" descr="Image result for google maps logo transparen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1742" y="3925535"/>
                <a:ext cx="706603" cy="706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045369" y="1064690"/>
              <a:ext cx="5053263" cy="64633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“Your phone requests information from the maps API services to render the information.</a:t>
              </a:r>
            </a:p>
          </p:txBody>
        </p:sp>
      </p:grpSp>
      <p:pic>
        <p:nvPicPr>
          <p:cNvPr id="1028" name="Picture 4" descr="Image result for iphone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791" y="3251532"/>
            <a:ext cx="1724231" cy="129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11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5/5/23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38"/>
          <a:stretch/>
        </p:blipFill>
        <p:spPr>
          <a:xfrm>
            <a:off x="3966250" y="2121479"/>
            <a:ext cx="4689692" cy="3214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9746" name="Picture 2" descr="Image result for google maps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5" y="1760562"/>
            <a:ext cx="706603" cy="7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7421" y="2913269"/>
            <a:ext cx="3712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Google Maps API Services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Geocoding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map “tiles”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Basic Geographic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0997" y="1760562"/>
            <a:ext cx="5880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www.google.com/maps/place/Cleveland,+OH/@41.4951143,-81.8462865,11z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819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5/5/23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1" y="1633674"/>
            <a:ext cx="4423320" cy="4398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1445" y="2292824"/>
            <a:ext cx="2304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Static Map API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1445" y="3179928"/>
            <a:ext cx="3643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images are loaded as tiles underneath allowing you to scroll and navigate in your browser.</a:t>
            </a:r>
          </a:p>
        </p:txBody>
      </p:sp>
    </p:spTree>
    <p:extLst>
      <p:ext uri="{BB962C8B-B14F-4D97-AF65-F5344CB8AC3E}">
        <p14:creationId xmlns:p14="http://schemas.microsoft.com/office/powerpoint/2010/main" val="2979029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5/5/23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4842" y="2292824"/>
            <a:ext cx="3308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JSON Information API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842" y="3193576"/>
            <a:ext cx="3643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top of the tiles, more information is needed including the geo-political information and coordinates for the “bounding box”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43" y="1064525"/>
            <a:ext cx="4395566" cy="5109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9482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31117-40BD-CE8B-8603-D0AD23E0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5/5/23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604698-5108-6F56-0DFF-B2C9E0D1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BD5AD-4C21-8C83-6EAB-F1759386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E4038-31D0-E66C-5C19-4F2B43A27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031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5/5/23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2" descr="Image result for DATACAMP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77" y="1616392"/>
            <a:ext cx="3499486" cy="34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15" y="1407943"/>
            <a:ext cx="2209697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177" y="3678703"/>
            <a:ext cx="2254803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84DA6B8-8816-42D2-9890-B81F6896E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97089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5/5/23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pic>
        <p:nvPicPr>
          <p:cNvPr id="8" name="Picture 2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3831823" y="2340291"/>
            <a:ext cx="4759371" cy="340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Before Text Mining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4420DF6-8293-41CB-8CCD-5A792B910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5490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5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3803514" y="2336599"/>
            <a:ext cx="4783274" cy="3421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5/5/23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After Text Mining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D32484F-813B-498D-8A79-E7FD292CD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3974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591D7-E6E6-0A4C-BAAA-C54736248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5/5/23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4E158-8409-CA4C-9FA6-EBDFA1EC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C6980E-4E6F-2A46-A208-8286863C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Project Workflow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CC3B70-14F9-764E-AD4A-AFB3CE04E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8" name="Picture 7" descr="Chapt1 Text Mining Workflow v3.png">
            <a:extLst>
              <a:ext uri="{FF2B5EF4-FFF2-40B4-BE49-F238E27FC236}">
                <a16:creationId xmlns:a16="http://schemas.microsoft.com/office/drawing/2014/main" id="{7E5C30C1-7BAC-5B47-AC78-E8EFAF24E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4647352" y="1761218"/>
            <a:ext cx="3555075" cy="45268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415E572-D3BC-A545-9AE0-A94646A8AE83}"/>
              </a:ext>
            </a:extLst>
          </p:cNvPr>
          <p:cNvGrpSpPr/>
          <p:nvPr/>
        </p:nvGrpSpPr>
        <p:grpSpPr>
          <a:xfrm>
            <a:off x="1440913" y="1953003"/>
            <a:ext cx="1471236" cy="3827961"/>
            <a:chOff x="6603961" y="1572853"/>
            <a:chExt cx="1321732" cy="4165856"/>
          </a:xfrm>
        </p:grpSpPr>
        <p:sp>
          <p:nvSpPr>
            <p:cNvPr id="10" name="Arrow: Down 4">
              <a:extLst>
                <a:ext uri="{FF2B5EF4-FFF2-40B4-BE49-F238E27FC236}">
                  <a16:creationId xmlns:a16="http://schemas.microsoft.com/office/drawing/2014/main" id="{9CBC49F3-2444-594D-BF3C-CCA1C4FEF05B}"/>
                </a:ext>
              </a:extLst>
            </p:cNvPr>
            <p:cNvSpPr/>
            <p:nvPr/>
          </p:nvSpPr>
          <p:spPr>
            <a:xfrm>
              <a:off x="6808423" y="1940550"/>
              <a:ext cx="1046603" cy="352381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BF77A6-CDF0-B64C-BA16-0D964FCE12D0}"/>
                </a:ext>
              </a:extLst>
            </p:cNvPr>
            <p:cNvSpPr txBox="1"/>
            <p:nvPr/>
          </p:nvSpPr>
          <p:spPr>
            <a:xfrm>
              <a:off x="6603961" y="1572853"/>
              <a:ext cx="1321732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Unorganized State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9EF483-6E49-8D40-9BF1-028ED918C725}"/>
                </a:ext>
              </a:extLst>
            </p:cNvPr>
            <p:cNvSpPr txBox="1"/>
            <p:nvPr/>
          </p:nvSpPr>
          <p:spPr>
            <a:xfrm>
              <a:off x="6687092" y="5412139"/>
              <a:ext cx="1161880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Organized State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849EA9-5C3E-5143-8312-466227603339}"/>
                </a:ext>
              </a:extLst>
            </p:cNvPr>
            <p:cNvSpPr txBox="1"/>
            <p:nvPr/>
          </p:nvSpPr>
          <p:spPr>
            <a:xfrm rot="16200000">
              <a:off x="5888917" y="3438600"/>
              <a:ext cx="2885614" cy="248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Natural Language Processing &amp; Analysis</a:t>
              </a:r>
            </a:p>
          </p:txBody>
        </p:sp>
      </p:grpSp>
      <p:sp>
        <p:nvSpPr>
          <p:cNvPr id="14" name="Isosceles Triangle 11">
            <a:extLst>
              <a:ext uri="{FF2B5EF4-FFF2-40B4-BE49-F238E27FC236}">
                <a16:creationId xmlns:a16="http://schemas.microsoft.com/office/drawing/2014/main" id="{88E6E5F8-4FB3-6444-8D91-413EA7D3B0C3}"/>
              </a:ext>
            </a:extLst>
          </p:cNvPr>
          <p:cNvSpPr/>
          <p:nvPr/>
        </p:nvSpPr>
        <p:spPr>
          <a:xfrm rot="5400000">
            <a:off x="2405336" y="3588068"/>
            <a:ext cx="3343973" cy="373928"/>
          </a:xfrm>
          <a:prstGeom prst="triangl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02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05362" y="1064895"/>
            <a:ext cx="4197107" cy="5254400"/>
            <a:chOff x="4800600" y="1234440"/>
            <a:chExt cx="4197107" cy="5254400"/>
          </a:xfrm>
        </p:grpSpPr>
        <p:sp>
          <p:nvSpPr>
            <p:cNvPr id="7" name="Rectangle 6"/>
            <p:cNvSpPr/>
            <p:nvPr/>
          </p:nvSpPr>
          <p:spPr>
            <a:xfrm>
              <a:off x="4800600" y="1234440"/>
              <a:ext cx="3794760" cy="519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8" name="Picture 7" descr="Chapt1 Text Mining Workflow v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8"/>
            <a:stretch/>
          </p:blipFill>
          <p:spPr>
            <a:xfrm>
              <a:off x="4885934" y="1253080"/>
              <a:ext cx="4111773" cy="523576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13790" y="2052099"/>
            <a:ext cx="45630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 Definition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Text Sources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Text Organization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Extraction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Analytics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Reach Insight or Recommendation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EFDF6FF-6D7B-4C14-B5C1-D7C3E0E28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5820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985" y="365126"/>
            <a:ext cx="8625365" cy="591477"/>
          </a:xfrm>
        </p:spPr>
        <p:txBody>
          <a:bodyPr/>
          <a:lstStyle/>
          <a:p>
            <a:r>
              <a:rPr lang="en-US" dirty="0"/>
              <a:t>Two Popular Approaches </a:t>
            </a:r>
            <a:r>
              <a:rPr lang="en-US" i="1" dirty="0"/>
              <a:t>– OLD SCHOOL!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pic>
        <p:nvPicPr>
          <p:cNvPr id="7" name="Picture 6" descr="Macintosh HD:Users:ted:Desktop:manning pub:chap3 Initial Text Mining Methods:syntactic parsing:chap3 syntatic parsi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7278" r="10673" b="13386"/>
          <a:stretch/>
        </p:blipFill>
        <p:spPr bwMode="auto">
          <a:xfrm>
            <a:off x="459291" y="2377439"/>
            <a:ext cx="4029717" cy="306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400674" y="2245672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0038" y="1800225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Syntactic Parsing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2963" y="1795463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6288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47184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3BD597-4AD7-8FC0-AAAC-9B0E347C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5/5/23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C8AC9-9E77-3428-01F8-02B649C1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Glossary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12984-EC1C-C234-6451-6D7F93F56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0FB6E-F792-41C0-5924-E0BC1264E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38DD8-8A86-AF21-6A20-42495F01D5C8}"/>
              </a:ext>
            </a:extLst>
          </p:cNvPr>
          <p:cNvSpPr txBox="1"/>
          <p:nvPr/>
        </p:nvSpPr>
        <p:spPr>
          <a:xfrm>
            <a:off x="469339" y="1117903"/>
            <a:ext cx="5477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GPT</a:t>
            </a:r>
            <a:r>
              <a:rPr lang="en-US" dirty="0"/>
              <a:t> - GPT stands for Generative Pre-trained 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79173-6671-CE59-B3AC-B000F7130FE0}"/>
              </a:ext>
            </a:extLst>
          </p:cNvPr>
          <p:cNvSpPr txBox="1"/>
          <p:nvPr/>
        </p:nvSpPr>
        <p:spPr>
          <a:xfrm>
            <a:off x="469340" y="1581395"/>
            <a:ext cx="7946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Word Embedding </a:t>
            </a:r>
            <a:r>
              <a:rPr lang="en-US" dirty="0"/>
              <a:t>–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library(text2vec) </a:t>
            </a:r>
            <a:r>
              <a:rPr lang="en-US" dirty="0"/>
              <a:t>representations of words, phrases and documents as vectors of real numbers. </a:t>
            </a:r>
            <a:r>
              <a:rPr lang="en-US" b="0" i="0" dirty="0">
                <a:effectLst/>
              </a:rPr>
              <a:t>It is a way of representing words and phrases as numerical values that can be used in machine learning algorithms. Word embeddings capture the context of words in a given corpus, allowing machines to understand the meaning of words in relation to each other.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9E74E-E792-5AB4-FBF5-99E17F14C6CA}"/>
              </a:ext>
            </a:extLst>
          </p:cNvPr>
          <p:cNvSpPr txBox="1"/>
          <p:nvPr/>
        </p:nvSpPr>
        <p:spPr>
          <a:xfrm>
            <a:off x="469339" y="3058723"/>
            <a:ext cx="7946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RNN</a:t>
            </a:r>
            <a:r>
              <a:rPr lang="en-US" dirty="0"/>
              <a:t>–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keras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library(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MXNet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)?, library(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rnn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/>
              <a:t>Recurrent neural network processes sequential data. As data passes through the neural network previous inputs are “remembered” and inform the next prediction. This differs from “feed forward” networks.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C3721-0499-154D-2CA3-5570AF3FE95B}"/>
              </a:ext>
            </a:extLst>
          </p:cNvPr>
          <p:cNvSpPr txBox="1"/>
          <p:nvPr/>
        </p:nvSpPr>
        <p:spPr>
          <a:xfrm>
            <a:off x="469339" y="4384371"/>
            <a:ext cx="7946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Language Transformers</a:t>
            </a:r>
            <a:r>
              <a:rPr lang="en-US" dirty="0"/>
              <a:t>–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library(transformer) </a:t>
            </a:r>
            <a:r>
              <a:rPr lang="en-US" dirty="0"/>
              <a:t>convert natural language into another form of language. It can be used to translate text from one language to another, or to convert text into a different format such as HTML or a description into a coding language.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C89E9D-2515-A7B1-402D-35F9A8F53381}"/>
              </a:ext>
            </a:extLst>
          </p:cNvPr>
          <p:cNvSpPr/>
          <p:nvPr/>
        </p:nvSpPr>
        <p:spPr>
          <a:xfrm>
            <a:off x="469339" y="5793897"/>
            <a:ext cx="7946379" cy="420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Because of the size of the data, and speed, you wouldn’t build a GPT in R.</a:t>
            </a:r>
          </a:p>
        </p:txBody>
      </p:sp>
    </p:spTree>
    <p:extLst>
      <p:ext uri="{BB962C8B-B14F-4D97-AF65-F5344CB8AC3E}">
        <p14:creationId xmlns:p14="http://schemas.microsoft.com/office/powerpoint/2010/main" val="7593380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4024</TotalTime>
  <Words>1227</Words>
  <Application>Microsoft Macintosh PowerPoint</Application>
  <PresentationFormat>On-screen Show (4:3)</PresentationFormat>
  <Paragraphs>223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 Unicode MS</vt:lpstr>
      <vt:lpstr>Arial</vt:lpstr>
      <vt:lpstr>Calibri</vt:lpstr>
      <vt:lpstr>Calibri Light</vt:lpstr>
      <vt:lpstr>Consolas</vt:lpstr>
      <vt:lpstr>inherit</vt:lpstr>
      <vt:lpstr>Lato</vt:lpstr>
      <vt:lpstr>1_Office Theme</vt:lpstr>
      <vt:lpstr>NLP &amp; GPT</vt:lpstr>
      <vt:lpstr>Shameless Plug #1</vt:lpstr>
      <vt:lpstr>Shameless Plug #2</vt:lpstr>
      <vt:lpstr>What is Text Mining?</vt:lpstr>
      <vt:lpstr>What is Text Mining?</vt:lpstr>
      <vt:lpstr>TM Project Workflow</vt:lpstr>
      <vt:lpstr>Text Mining Workflow</vt:lpstr>
      <vt:lpstr>Two Popular Approaches – OLD SCHOOL!</vt:lpstr>
      <vt:lpstr>GPT Glossary</vt:lpstr>
      <vt:lpstr>Vector/Pattern/DNN – Generative [GPT]</vt:lpstr>
      <vt:lpstr>Generative [GPT]</vt:lpstr>
      <vt:lpstr>NLP/TM Challenges - Disambiguation</vt:lpstr>
      <vt:lpstr>NLP is hard!</vt:lpstr>
      <vt:lpstr>Channel affects language</vt:lpstr>
      <vt:lpstr>Messenger affects language</vt:lpstr>
      <vt:lpstr>Hipster expression is evolving rapidly due to technology.</vt:lpstr>
      <vt:lpstr>Gen Y/Z expression is evolving rapidly due to technology.</vt:lpstr>
      <vt:lpstr>Audience affects language</vt:lpstr>
      <vt:lpstr>Rather than build GPTs w/R, let’s use openAI’s</vt:lpstr>
      <vt:lpstr>What is an API?</vt:lpstr>
      <vt:lpstr>PowerPoint Presentation</vt:lpstr>
      <vt:lpstr>Your phone doesn’t have every map in the world.</vt:lpstr>
      <vt:lpstr>Your phone doesn’t have every map in the world.</vt:lpstr>
      <vt:lpstr>APIs are behind many of the sites you use everyday.</vt:lpstr>
      <vt:lpstr>APIs are behind many of the sites you use everyday.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129</cp:revision>
  <cp:lastPrinted>2018-11-26T18:56:28Z</cp:lastPrinted>
  <dcterms:created xsi:type="dcterms:W3CDTF">2018-05-23T17:24:59Z</dcterms:created>
  <dcterms:modified xsi:type="dcterms:W3CDTF">2023-05-06T00:58:01Z</dcterms:modified>
</cp:coreProperties>
</file>